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handoutMasterIdLst>
    <p:handoutMasterId r:id="rId44"/>
  </p:handoutMasterIdLst>
  <p:sldIdLst>
    <p:sldId id="264" r:id="rId5"/>
    <p:sldId id="276"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60" autoAdjust="0"/>
    <p:restoredTop sz="94280" autoAdjust="0"/>
  </p:normalViewPr>
  <p:slideViewPr>
    <p:cSldViewPr showGuides="1">
      <p:cViewPr varScale="1">
        <p:scale>
          <a:sx n="155" d="100"/>
          <a:sy n="155" d="100"/>
        </p:scale>
        <p:origin x="116" y="32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10/23/2017</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10/23/2017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10/23/2017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10/23/2017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10/23/2017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10/23/2017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10/23/2017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10/23/2017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10/23/2017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10/23/2017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10/23/2017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10/23/2017</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8:</a:t>
            </a:r>
            <a:br>
              <a:rPr lang="en-US" dirty="0"/>
            </a:br>
            <a:r>
              <a:rPr lang="en-GB" dirty="0"/>
              <a:t>Social Accounting and Public-Sector Organisations</a:t>
            </a:r>
            <a:endParaRPr lang="en-US" dirty="0"/>
          </a:p>
        </p:txBody>
      </p:sp>
      <p:sp>
        <p:nvSpPr>
          <p:cNvPr id="3" name="Subtitle 2"/>
          <p:cNvSpPr>
            <a:spLocks noGrp="1"/>
          </p:cNvSpPr>
          <p:nvPr>
            <p:ph type="subTitle" idx="1"/>
          </p:nvPr>
        </p:nvSpPr>
        <p:spPr/>
        <p:txBody>
          <a:bodyPr/>
          <a:lstStyle/>
          <a:p>
            <a:r>
              <a:rPr lang="en-US" dirty="0"/>
              <a:t>Contemporary Issues in Social Accounting </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is responsible for the crisis?</a:t>
            </a:r>
            <a:br>
              <a:rPr lang="en-GB" dirty="0"/>
            </a:br>
            <a:r>
              <a:rPr lang="en-GB" dirty="0"/>
              <a:t>Politicians?</a:t>
            </a:r>
          </a:p>
        </p:txBody>
      </p:sp>
      <p:sp>
        <p:nvSpPr>
          <p:cNvPr id="3" name="Content Placeholder 2"/>
          <p:cNvSpPr>
            <a:spLocks noGrp="1"/>
          </p:cNvSpPr>
          <p:nvPr>
            <p:ph idx="1"/>
          </p:nvPr>
        </p:nvSpPr>
        <p:spPr/>
        <p:txBody>
          <a:bodyPr/>
          <a:lstStyle/>
          <a:p>
            <a:r>
              <a:rPr lang="en-GB" dirty="0"/>
              <a:t>Politicians are the main stakeholder of the public sector, they are the ultimate decision makers. </a:t>
            </a:r>
          </a:p>
          <a:p>
            <a:r>
              <a:rPr lang="en-GB" dirty="0"/>
              <a:t>Historically, they were manipulating public sector in order to achieve personal benefits. </a:t>
            </a:r>
          </a:p>
          <a:p>
            <a:r>
              <a:rPr lang="en-GB" dirty="0"/>
              <a:t>Corruption phenomena were always increasing waste of resources and they were decreasing the quality of services. </a:t>
            </a:r>
          </a:p>
          <a:p>
            <a:r>
              <a:rPr lang="en-GB" dirty="0"/>
              <a:t>They do not make decision depending on purely economic targets.  </a:t>
            </a:r>
          </a:p>
        </p:txBody>
      </p:sp>
    </p:spTree>
    <p:extLst>
      <p:ext uri="{BB962C8B-B14F-4D97-AF65-F5344CB8AC3E}">
        <p14:creationId xmlns:p14="http://schemas.microsoft.com/office/powerpoint/2010/main" val="145776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is responsible for the crisis?</a:t>
            </a:r>
            <a:br>
              <a:rPr lang="en-GB" dirty="0"/>
            </a:br>
            <a:r>
              <a:rPr lang="en-GB" dirty="0"/>
              <a:t>Citizens?</a:t>
            </a:r>
          </a:p>
        </p:txBody>
      </p:sp>
      <p:sp>
        <p:nvSpPr>
          <p:cNvPr id="3" name="Content Placeholder 2"/>
          <p:cNvSpPr>
            <a:spLocks noGrp="1"/>
          </p:cNvSpPr>
          <p:nvPr>
            <p:ph idx="1"/>
          </p:nvPr>
        </p:nvSpPr>
        <p:spPr/>
        <p:txBody>
          <a:bodyPr/>
          <a:lstStyle/>
          <a:p>
            <a:r>
              <a:rPr lang="en-GB" dirty="0"/>
              <a:t>Some claimed that the citizens had unrealistic demands of politicians. </a:t>
            </a:r>
          </a:p>
          <a:p>
            <a:r>
              <a:rPr lang="en-GB" dirty="0"/>
              <a:t>The responsibility of citizens is grounded in the context of democratic participation. </a:t>
            </a:r>
          </a:p>
          <a:p>
            <a:r>
              <a:rPr lang="en-GB" dirty="0"/>
              <a:t>They have to apply pressure to achieve more transparency, accountability and the better use of resources. </a:t>
            </a:r>
          </a:p>
        </p:txBody>
      </p:sp>
    </p:spTree>
    <p:extLst>
      <p:ext uri="{BB962C8B-B14F-4D97-AF65-F5344CB8AC3E}">
        <p14:creationId xmlns:p14="http://schemas.microsoft.com/office/powerpoint/2010/main" val="43544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 Policy </a:t>
            </a:r>
          </a:p>
        </p:txBody>
      </p:sp>
      <p:sp>
        <p:nvSpPr>
          <p:cNvPr id="3" name="Content Placeholder 2"/>
          <p:cNvSpPr>
            <a:spLocks noGrp="1"/>
          </p:cNvSpPr>
          <p:nvPr>
            <p:ph idx="1"/>
          </p:nvPr>
        </p:nvSpPr>
        <p:spPr/>
        <p:txBody>
          <a:bodyPr/>
          <a:lstStyle/>
          <a:p>
            <a:r>
              <a:rPr lang="en-GB" dirty="0"/>
              <a:t>Public policy includes the means in which the state provides services to the citizens. </a:t>
            </a:r>
          </a:p>
          <a:p>
            <a:r>
              <a:rPr lang="en-GB" dirty="0"/>
              <a:t>It is a complex system of decision making which includes a lot of stakeholders with different interests. </a:t>
            </a:r>
          </a:p>
          <a:p>
            <a:r>
              <a:rPr lang="en-GB" dirty="0"/>
              <a:t>Accounting represents quality of information so it is very important for decision making, especially in such complex environments. </a:t>
            </a:r>
          </a:p>
          <a:p>
            <a:r>
              <a:rPr lang="en-GB" dirty="0"/>
              <a:t>Accounting could restrain the interference that the stakeholders might attempt. </a:t>
            </a:r>
          </a:p>
        </p:txBody>
      </p:sp>
    </p:spTree>
    <p:extLst>
      <p:ext uri="{BB962C8B-B14F-4D97-AF65-F5344CB8AC3E}">
        <p14:creationId xmlns:p14="http://schemas.microsoft.com/office/powerpoint/2010/main" val="207934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 policy (initiatives)</a:t>
            </a:r>
          </a:p>
        </p:txBody>
      </p:sp>
      <p:sp>
        <p:nvSpPr>
          <p:cNvPr id="3" name="Content Placeholder 2"/>
          <p:cNvSpPr>
            <a:spLocks noGrp="1"/>
          </p:cNvSpPr>
          <p:nvPr>
            <p:ph idx="1"/>
          </p:nvPr>
        </p:nvSpPr>
        <p:spPr/>
        <p:txBody>
          <a:bodyPr/>
          <a:lstStyle/>
          <a:p>
            <a:r>
              <a:rPr lang="en-GB" dirty="0"/>
              <a:t>The main initiative was the New Public Management (NPM).</a:t>
            </a:r>
          </a:p>
          <a:p>
            <a:r>
              <a:rPr lang="en-GB" dirty="0"/>
              <a:t>Initiative from Margaret Thatcher for more efficient public sector.</a:t>
            </a:r>
          </a:p>
          <a:p>
            <a:r>
              <a:rPr lang="en-GB" dirty="0"/>
              <a:t>Aimed to introduce private sector mechanisms to public sector. </a:t>
            </a:r>
          </a:p>
          <a:p>
            <a:r>
              <a:rPr lang="en-GB" dirty="0"/>
              <a:t>Received wide acceptance from OECD countries.</a:t>
            </a:r>
          </a:p>
          <a:p>
            <a:r>
              <a:rPr lang="en-GB" dirty="0"/>
              <a:t>It was mainly a right-wing approach. </a:t>
            </a:r>
          </a:p>
        </p:txBody>
      </p:sp>
    </p:spTree>
    <p:extLst>
      <p:ext uri="{BB962C8B-B14F-4D97-AF65-F5344CB8AC3E}">
        <p14:creationId xmlns:p14="http://schemas.microsoft.com/office/powerpoint/2010/main" val="106720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 policy (initiatives) </a:t>
            </a:r>
          </a:p>
        </p:txBody>
      </p:sp>
      <p:sp>
        <p:nvSpPr>
          <p:cNvPr id="3" name="Content Placeholder 2"/>
          <p:cNvSpPr>
            <a:spLocks noGrp="1"/>
          </p:cNvSpPr>
          <p:nvPr>
            <p:ph idx="1"/>
          </p:nvPr>
        </p:nvSpPr>
        <p:spPr/>
        <p:txBody>
          <a:bodyPr/>
          <a:lstStyle/>
          <a:p>
            <a:r>
              <a:rPr lang="en-GB" dirty="0"/>
              <a:t>Another important initiative was Citizen’s Charters.</a:t>
            </a:r>
          </a:p>
          <a:p>
            <a:r>
              <a:rPr lang="en-GB" dirty="0"/>
              <a:t>Its target was to enhance the role of citizens in public policies.</a:t>
            </a:r>
          </a:p>
          <a:p>
            <a:r>
              <a:rPr lang="en-GB" dirty="0"/>
              <a:t>It tried to combine both left and right ideas. </a:t>
            </a:r>
          </a:p>
          <a:p>
            <a:r>
              <a:rPr lang="en-GB" dirty="0"/>
              <a:t>It challenged the focus on reducing public expenditure.</a:t>
            </a:r>
          </a:p>
          <a:p>
            <a:r>
              <a:rPr lang="en-GB" dirty="0"/>
              <a:t>However, the criticism was that it provided just a vague framework of principles. </a:t>
            </a:r>
          </a:p>
        </p:txBody>
      </p:sp>
    </p:spTree>
    <p:extLst>
      <p:ext uri="{BB962C8B-B14F-4D97-AF65-F5344CB8AC3E}">
        <p14:creationId xmlns:p14="http://schemas.microsoft.com/office/powerpoint/2010/main" val="318383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Pressures to address </a:t>
            </a:r>
          </a:p>
        </p:txBody>
      </p:sp>
      <p:sp>
        <p:nvSpPr>
          <p:cNvPr id="3" name="Content Placeholder 2"/>
          <p:cNvSpPr>
            <a:spLocks noGrp="1"/>
          </p:cNvSpPr>
          <p:nvPr>
            <p:ph idx="1"/>
          </p:nvPr>
        </p:nvSpPr>
        <p:spPr/>
        <p:txBody>
          <a:bodyPr/>
          <a:lstStyle/>
          <a:p>
            <a:r>
              <a:rPr lang="en-GB" dirty="0"/>
              <a:t>Except bank recapitalization, the crisis resulted huge social inequalities (Almost 2,8 billion people live on less than $700 a year, while the global health is rising). </a:t>
            </a:r>
          </a:p>
          <a:p>
            <a:r>
              <a:rPr lang="en-GB" dirty="0"/>
              <a:t>Public services were needed to fight global poverty. </a:t>
            </a:r>
          </a:p>
          <a:p>
            <a:r>
              <a:rPr lang="en-GB" dirty="0"/>
              <a:t>However, the crisis affected the ability of governments to provide services to citizens. </a:t>
            </a:r>
          </a:p>
          <a:p>
            <a:r>
              <a:rPr lang="en-GB" dirty="0"/>
              <a:t>Public sector is receiving pressure from neo-liberalism and from increased privatisations. </a:t>
            </a:r>
          </a:p>
        </p:txBody>
      </p:sp>
    </p:spTree>
    <p:extLst>
      <p:ext uri="{BB962C8B-B14F-4D97-AF65-F5344CB8AC3E}">
        <p14:creationId xmlns:p14="http://schemas.microsoft.com/office/powerpoint/2010/main" val="418205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Pressures to address (neo-liberalism) </a:t>
            </a:r>
          </a:p>
        </p:txBody>
      </p:sp>
      <p:sp>
        <p:nvSpPr>
          <p:cNvPr id="3" name="Content Placeholder 2"/>
          <p:cNvSpPr>
            <a:spLocks noGrp="1"/>
          </p:cNvSpPr>
          <p:nvPr>
            <p:ph idx="1"/>
          </p:nvPr>
        </p:nvSpPr>
        <p:spPr/>
        <p:txBody>
          <a:bodyPr/>
          <a:lstStyle/>
          <a:p>
            <a:r>
              <a:rPr lang="en-GB" dirty="0"/>
              <a:t>The end of the cold war and the prevalence of free market capitalism resulted increasing globalisation. </a:t>
            </a:r>
          </a:p>
          <a:p>
            <a:r>
              <a:rPr lang="en-GB" dirty="0"/>
              <a:t>Neo-liberalism calls for the global deregulation of economic transactions.</a:t>
            </a:r>
          </a:p>
          <a:p>
            <a:r>
              <a:rPr lang="en-GB" dirty="0"/>
              <a:t>These deregulations are mainly the privatisation of public services and the treatment of public spending as a cost of international production. </a:t>
            </a:r>
          </a:p>
        </p:txBody>
      </p:sp>
    </p:spTree>
    <p:extLst>
      <p:ext uri="{BB962C8B-B14F-4D97-AF65-F5344CB8AC3E}">
        <p14:creationId xmlns:p14="http://schemas.microsoft.com/office/powerpoint/2010/main" val="125603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Pressures to address (neo-liberalism, 2)</a:t>
            </a:r>
          </a:p>
        </p:txBody>
      </p:sp>
      <p:sp>
        <p:nvSpPr>
          <p:cNvPr id="3" name="Content Placeholder 2"/>
          <p:cNvSpPr>
            <a:spLocks noGrp="1"/>
          </p:cNvSpPr>
          <p:nvPr>
            <p:ph idx="1"/>
          </p:nvPr>
        </p:nvSpPr>
        <p:spPr/>
        <p:txBody>
          <a:bodyPr/>
          <a:lstStyle/>
          <a:p>
            <a:r>
              <a:rPr lang="en-GB" dirty="0"/>
              <a:t>The global shift to market capitalism reflects the neoliberal belief of state failure to deliver public welfare services. </a:t>
            </a:r>
          </a:p>
          <a:p>
            <a:r>
              <a:rPr lang="en-GB" dirty="0"/>
              <a:t>The economic, social, and political measures pursued in support of the neoliberal project generally seem to involve a paradoxical increase in intervention.</a:t>
            </a:r>
          </a:p>
          <a:p>
            <a:r>
              <a:rPr lang="en-GB" dirty="0"/>
              <a:t>International policy makers persuaded the global community to soften their political boundaries in order to compete in the global market. </a:t>
            </a:r>
          </a:p>
        </p:txBody>
      </p:sp>
    </p:spTree>
    <p:extLst>
      <p:ext uri="{BB962C8B-B14F-4D97-AF65-F5344CB8AC3E}">
        <p14:creationId xmlns:p14="http://schemas.microsoft.com/office/powerpoint/2010/main" val="272864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Pressures to address (neo-liberalism, 3)</a:t>
            </a:r>
          </a:p>
        </p:txBody>
      </p:sp>
      <p:sp>
        <p:nvSpPr>
          <p:cNvPr id="3" name="Content Placeholder 2"/>
          <p:cNvSpPr>
            <a:spLocks noGrp="1"/>
          </p:cNvSpPr>
          <p:nvPr>
            <p:ph idx="1"/>
          </p:nvPr>
        </p:nvSpPr>
        <p:spPr/>
        <p:txBody>
          <a:bodyPr/>
          <a:lstStyle/>
          <a:p>
            <a:r>
              <a:rPr lang="en-GB" dirty="0"/>
              <a:t>There are claims that neo-liberalism increased social inequalities as it considered profit more important than people. </a:t>
            </a:r>
          </a:p>
          <a:p>
            <a:r>
              <a:rPr lang="en-GB" dirty="0"/>
              <a:t>In weaker counties, human rights, labour rights and environmental sustainability are being exploited in favour of more profit. </a:t>
            </a:r>
          </a:p>
          <a:p>
            <a:r>
              <a:rPr lang="en-GB" dirty="0"/>
              <a:t>Multinational companies and international institutions were used as siege machines in order to bypass regulation and ensure capitalistic goals. </a:t>
            </a:r>
          </a:p>
        </p:txBody>
      </p:sp>
    </p:spTree>
    <p:extLst>
      <p:ext uri="{BB962C8B-B14F-4D97-AF65-F5344CB8AC3E}">
        <p14:creationId xmlns:p14="http://schemas.microsoft.com/office/powerpoint/2010/main" val="115426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Pressures to address (neo-liberalism, 4)</a:t>
            </a:r>
          </a:p>
        </p:txBody>
      </p:sp>
      <p:sp>
        <p:nvSpPr>
          <p:cNvPr id="3" name="Content Placeholder 2"/>
          <p:cNvSpPr>
            <a:spLocks noGrp="1"/>
          </p:cNvSpPr>
          <p:nvPr>
            <p:ph idx="1"/>
          </p:nvPr>
        </p:nvSpPr>
        <p:spPr/>
        <p:txBody>
          <a:bodyPr/>
          <a:lstStyle/>
          <a:p>
            <a:r>
              <a:rPr lang="en-GB" dirty="0"/>
              <a:t>Thus, a lot of countries decide to comply with the demands of neo-liberalism under the fear of possible consequences. </a:t>
            </a:r>
          </a:p>
          <a:p>
            <a:r>
              <a:rPr lang="en-GB" dirty="0"/>
              <a:t>However, neo-liberalism has also some failures over the years. </a:t>
            </a:r>
          </a:p>
          <a:p>
            <a:r>
              <a:rPr lang="en-GB" dirty="0"/>
              <a:t>In developing countries there was a failure in the enforcement of neo-liberal shifts because of unexpected economic and financial crisis. </a:t>
            </a:r>
          </a:p>
          <a:p>
            <a:r>
              <a:rPr lang="en-GB" dirty="0"/>
              <a:t>For this reason, neo-liberalism has developed concerns for managing social and environmental costs. </a:t>
            </a:r>
          </a:p>
        </p:txBody>
      </p:sp>
    </p:spTree>
    <p:extLst>
      <p:ext uri="{BB962C8B-B14F-4D97-AF65-F5344CB8AC3E}">
        <p14:creationId xmlns:p14="http://schemas.microsoft.com/office/powerpoint/2010/main" val="128641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Chapter Structure</a:t>
            </a:r>
          </a:p>
        </p:txBody>
      </p:sp>
      <p:sp>
        <p:nvSpPr>
          <p:cNvPr id="14" name="Content Placeholder 13"/>
          <p:cNvSpPr>
            <a:spLocks noGrp="1"/>
          </p:cNvSpPr>
          <p:nvPr>
            <p:ph idx="1"/>
          </p:nvPr>
        </p:nvSpPr>
        <p:spPr/>
        <p:txBody>
          <a:bodyPr>
            <a:normAutofit fontScale="92500" lnSpcReduction="10000"/>
          </a:bodyPr>
          <a:lstStyle/>
          <a:p>
            <a:r>
              <a:rPr lang="en-US" dirty="0"/>
              <a:t>Introduction </a:t>
            </a:r>
          </a:p>
          <a:p>
            <a:r>
              <a:rPr lang="en-US" dirty="0"/>
              <a:t>The nature of public sector accounting </a:t>
            </a:r>
          </a:p>
          <a:p>
            <a:r>
              <a:rPr lang="en-US" dirty="0"/>
              <a:t>Who is responsible for public sector crisis? </a:t>
            </a:r>
          </a:p>
          <a:p>
            <a:r>
              <a:rPr lang="en-US" dirty="0"/>
              <a:t>Public policy </a:t>
            </a:r>
          </a:p>
          <a:p>
            <a:r>
              <a:rPr lang="en-US" dirty="0"/>
              <a:t>Pressures to address </a:t>
            </a:r>
          </a:p>
          <a:p>
            <a:r>
              <a:rPr lang="en-US" dirty="0"/>
              <a:t>Public Private Partnership </a:t>
            </a:r>
          </a:p>
          <a:p>
            <a:r>
              <a:rPr lang="en-US" dirty="0"/>
              <a:t>Public sector management initiatives – corporate governance and accountability </a:t>
            </a:r>
          </a:p>
          <a:p>
            <a:r>
              <a:rPr lang="en-US" dirty="0"/>
              <a:t>The role of local governments in public sector accounting</a:t>
            </a: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Pressures to address (declining public sectors and increased privatisation)</a:t>
            </a:r>
          </a:p>
        </p:txBody>
      </p:sp>
      <p:sp>
        <p:nvSpPr>
          <p:cNvPr id="3" name="Content Placeholder 2"/>
          <p:cNvSpPr>
            <a:spLocks noGrp="1"/>
          </p:cNvSpPr>
          <p:nvPr>
            <p:ph idx="1"/>
          </p:nvPr>
        </p:nvSpPr>
        <p:spPr/>
        <p:txBody>
          <a:bodyPr>
            <a:normAutofit lnSpcReduction="10000"/>
          </a:bodyPr>
          <a:lstStyle/>
          <a:p>
            <a:r>
              <a:rPr lang="en-GB" dirty="0"/>
              <a:t>After the crisis, there is an immense pressure on the states for better utilization of resources and enhanced  provision of public services. </a:t>
            </a:r>
          </a:p>
          <a:p>
            <a:r>
              <a:rPr lang="en-GB" dirty="0"/>
              <a:t>An efficient and effective public sector will bring multiple benefits as it will contribute to the maintenance of social stability.</a:t>
            </a:r>
          </a:p>
          <a:p>
            <a:r>
              <a:rPr lang="en-GB" dirty="0"/>
              <a:t>Most of the reforms after 2008 focused on downsizing the public sector. </a:t>
            </a:r>
          </a:p>
          <a:p>
            <a:r>
              <a:rPr lang="en-GB" dirty="0"/>
              <a:t>Although equal access to healthcare, education, transport and energy has an important role in decreasing social inequalities, little attention was paid towards the redistributive capabilities of public sector.</a:t>
            </a:r>
          </a:p>
        </p:txBody>
      </p:sp>
    </p:spTree>
    <p:extLst>
      <p:ext uri="{BB962C8B-B14F-4D97-AF65-F5344CB8AC3E}">
        <p14:creationId xmlns:p14="http://schemas.microsoft.com/office/powerpoint/2010/main" val="113555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Pressures to address (declining public sectors and increased privatisation, 2)</a:t>
            </a:r>
          </a:p>
        </p:txBody>
      </p:sp>
      <p:sp>
        <p:nvSpPr>
          <p:cNvPr id="3" name="Content Placeholder 2"/>
          <p:cNvSpPr>
            <a:spLocks noGrp="1"/>
          </p:cNvSpPr>
          <p:nvPr>
            <p:ph idx="1"/>
          </p:nvPr>
        </p:nvSpPr>
        <p:spPr/>
        <p:txBody>
          <a:bodyPr/>
          <a:lstStyle/>
          <a:p>
            <a:r>
              <a:rPr lang="en-GB" dirty="0"/>
              <a:t>Public services, which are used mainly by poor or middle-class people, have been taken over by private firms due to the neoliberal regime shift.</a:t>
            </a:r>
          </a:p>
          <a:p>
            <a:r>
              <a:rPr lang="en-GB" dirty="0"/>
              <a:t>Additionally, after the crisis the influence of labour unions was decreased as collective bargaining changed. </a:t>
            </a:r>
          </a:p>
          <a:p>
            <a:r>
              <a:rPr lang="en-GB" dirty="0"/>
              <a:t>Harsh austerity needed equal revenue and expenditure and in that sense, employees were treated just as costs. </a:t>
            </a:r>
          </a:p>
          <a:p>
            <a:r>
              <a:rPr lang="en-GB" dirty="0"/>
              <a:t>Reactions, strikes and democratic protest now have much less influence on governments. </a:t>
            </a:r>
          </a:p>
        </p:txBody>
      </p:sp>
    </p:spTree>
    <p:extLst>
      <p:ext uri="{BB962C8B-B14F-4D97-AF65-F5344CB8AC3E}">
        <p14:creationId xmlns:p14="http://schemas.microsoft.com/office/powerpoint/2010/main" val="387309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Pressures to address (declining public sectors and increased privatisation, 3)</a:t>
            </a:r>
          </a:p>
        </p:txBody>
      </p:sp>
      <p:sp>
        <p:nvSpPr>
          <p:cNvPr id="3" name="Content Placeholder 2"/>
          <p:cNvSpPr>
            <a:spLocks noGrp="1"/>
          </p:cNvSpPr>
          <p:nvPr>
            <p:ph idx="1"/>
          </p:nvPr>
        </p:nvSpPr>
        <p:spPr/>
        <p:txBody>
          <a:bodyPr/>
          <a:lstStyle/>
          <a:p>
            <a:r>
              <a:rPr lang="en-GB" dirty="0"/>
              <a:t>The global public sector will continue to change unless alternative paths of economic, social and political rearrangements are explored.</a:t>
            </a:r>
          </a:p>
          <a:p>
            <a:r>
              <a:rPr lang="en-GB" dirty="0"/>
              <a:t>There are voices who claim that inequality could not be stopped with policies of privatization and shrinkage of public sector that the neo-liberal agenda has imposed.</a:t>
            </a:r>
          </a:p>
          <a:p>
            <a:r>
              <a:rPr lang="en-GB" dirty="0"/>
              <a:t>Citizens and taxpayers need to regain control of their governments. </a:t>
            </a:r>
          </a:p>
        </p:txBody>
      </p:sp>
    </p:spTree>
    <p:extLst>
      <p:ext uri="{BB962C8B-B14F-4D97-AF65-F5344CB8AC3E}">
        <p14:creationId xmlns:p14="http://schemas.microsoft.com/office/powerpoint/2010/main" val="72785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 Private Partnership </a:t>
            </a:r>
          </a:p>
        </p:txBody>
      </p:sp>
      <p:sp>
        <p:nvSpPr>
          <p:cNvPr id="3" name="Content Placeholder 2"/>
          <p:cNvSpPr>
            <a:spLocks noGrp="1"/>
          </p:cNvSpPr>
          <p:nvPr>
            <p:ph idx="1"/>
          </p:nvPr>
        </p:nvSpPr>
        <p:spPr/>
        <p:txBody>
          <a:bodyPr/>
          <a:lstStyle/>
          <a:p>
            <a:r>
              <a:rPr lang="en-GB" dirty="0"/>
              <a:t>One way of addressing the growing problems of public sector is by building a dynamic relationship between public and private sector, known by the popular term Public Private Partnerships (PPPs).</a:t>
            </a:r>
          </a:p>
          <a:p>
            <a:r>
              <a:rPr lang="en-GB" dirty="0"/>
              <a:t>PPPs are usually seen as a vehicle for bringing together resources, including skills and knowledge, of both public and private sector.</a:t>
            </a:r>
          </a:p>
          <a:p>
            <a:r>
              <a:rPr lang="en-GB" dirty="0"/>
              <a:t>It had significant appraisal globally regardless the economic condition of each country. </a:t>
            </a:r>
          </a:p>
        </p:txBody>
      </p:sp>
    </p:spTree>
    <p:extLst>
      <p:ext uri="{BB962C8B-B14F-4D97-AF65-F5344CB8AC3E}">
        <p14:creationId xmlns:p14="http://schemas.microsoft.com/office/powerpoint/2010/main" val="373281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 Private Partnership(2)</a:t>
            </a:r>
          </a:p>
        </p:txBody>
      </p:sp>
      <p:sp>
        <p:nvSpPr>
          <p:cNvPr id="3" name="Content Placeholder 2"/>
          <p:cNvSpPr>
            <a:spLocks noGrp="1"/>
          </p:cNvSpPr>
          <p:nvPr>
            <p:ph idx="1"/>
          </p:nvPr>
        </p:nvSpPr>
        <p:spPr/>
        <p:txBody>
          <a:bodyPr/>
          <a:lstStyle/>
          <a:p>
            <a:r>
              <a:rPr lang="en-GB" dirty="0"/>
              <a:t>PPPs have the potential to reduce the burden on strained public resources, also it provides access to private finance for expanding or improving public services. </a:t>
            </a:r>
          </a:p>
          <a:p>
            <a:r>
              <a:rPr lang="en-GB" dirty="0"/>
              <a:t>Moreover, PPPs are greater value-for-money for public projects as it provides an opportunity to rethink existing public service models in a more holistic way. </a:t>
            </a:r>
          </a:p>
          <a:p>
            <a:r>
              <a:rPr lang="en-GB" dirty="0"/>
              <a:t>However, there are some criticism for the effectiveness of PPPs but, it is important to focus on citizens rather than on individuals.  </a:t>
            </a:r>
          </a:p>
        </p:txBody>
      </p:sp>
    </p:spTree>
    <p:extLst>
      <p:ext uri="{BB962C8B-B14F-4D97-AF65-F5344CB8AC3E}">
        <p14:creationId xmlns:p14="http://schemas.microsoft.com/office/powerpoint/2010/main" val="411212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Corporate governance and accountability </a:t>
            </a:r>
          </a:p>
        </p:txBody>
      </p:sp>
      <p:sp>
        <p:nvSpPr>
          <p:cNvPr id="3" name="Content Placeholder 2"/>
          <p:cNvSpPr>
            <a:spLocks noGrp="1"/>
          </p:cNvSpPr>
          <p:nvPr>
            <p:ph idx="1"/>
          </p:nvPr>
        </p:nvSpPr>
        <p:spPr/>
        <p:txBody>
          <a:bodyPr/>
          <a:lstStyle/>
          <a:p>
            <a:r>
              <a:rPr lang="en-GB" dirty="0"/>
              <a:t>Two concepts have been at the centre of public sector management initiatives:</a:t>
            </a:r>
          </a:p>
          <a:p>
            <a:r>
              <a:rPr lang="en-GB" dirty="0"/>
              <a:t>Corporate governance.</a:t>
            </a:r>
          </a:p>
          <a:p>
            <a:r>
              <a:rPr lang="en-GB" dirty="0"/>
              <a:t>Accountability. </a:t>
            </a:r>
          </a:p>
          <a:p>
            <a:r>
              <a:rPr lang="en-GB" dirty="0"/>
              <a:t>These concerts are not separate from each other and there is a field of overlap. </a:t>
            </a:r>
          </a:p>
        </p:txBody>
      </p:sp>
    </p:spTree>
    <p:extLst>
      <p:ext uri="{BB962C8B-B14F-4D97-AF65-F5344CB8AC3E}">
        <p14:creationId xmlns:p14="http://schemas.microsoft.com/office/powerpoint/2010/main" val="409318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Corporate governance and accountability(2)</a:t>
            </a:r>
          </a:p>
        </p:txBody>
      </p:sp>
      <p:sp>
        <p:nvSpPr>
          <p:cNvPr id="3" name="Content Placeholder 2"/>
          <p:cNvSpPr>
            <a:spLocks noGrp="1"/>
          </p:cNvSpPr>
          <p:nvPr>
            <p:ph idx="1"/>
          </p:nvPr>
        </p:nvSpPr>
        <p:spPr/>
        <p:txBody>
          <a:bodyPr/>
          <a:lstStyle/>
          <a:p>
            <a:r>
              <a:rPr lang="en-GB" dirty="0"/>
              <a:t>Governance is a very important concept in regards of both private and public sector. Corporate governance refers to structures, rules, procedures and mechanisms for the proper steering and controlling of corporations. </a:t>
            </a:r>
          </a:p>
          <a:p>
            <a:r>
              <a:rPr lang="en-GB" dirty="0"/>
              <a:t>Public sector governance includes mechanisms, tools, approaches and structures which define the responsibilities of stakeholders concerning the organisation, and systems for internal control and external accountability. </a:t>
            </a:r>
          </a:p>
          <a:p>
            <a:r>
              <a:rPr lang="en-GB" dirty="0"/>
              <a:t>It illustrates the responsibility of governance show to the public that the organisation performs well. </a:t>
            </a:r>
          </a:p>
        </p:txBody>
      </p:sp>
    </p:spTree>
    <p:extLst>
      <p:ext uri="{BB962C8B-B14F-4D97-AF65-F5344CB8AC3E}">
        <p14:creationId xmlns:p14="http://schemas.microsoft.com/office/powerpoint/2010/main" val="224040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Corporate governance and accountability (3)</a:t>
            </a:r>
          </a:p>
        </p:txBody>
      </p:sp>
      <p:sp>
        <p:nvSpPr>
          <p:cNvPr id="3" name="Content Placeholder 2"/>
          <p:cNvSpPr>
            <a:spLocks noGrp="1"/>
          </p:cNvSpPr>
          <p:nvPr>
            <p:ph idx="1"/>
          </p:nvPr>
        </p:nvSpPr>
        <p:spPr/>
        <p:txBody>
          <a:bodyPr/>
          <a:lstStyle/>
          <a:p>
            <a:r>
              <a:rPr lang="en-GB" dirty="0"/>
              <a:t>New Public Governance was a public sector management initiative which aimed to be a continuation of NPM. </a:t>
            </a:r>
          </a:p>
          <a:p>
            <a:r>
              <a:rPr lang="en-GB" dirty="0"/>
              <a:t>It did not have the same focus on private sector mechanisms and it attempted to coordinate all the stakeholders of public sector by using institutional arrangements in order to improve policy-making.</a:t>
            </a:r>
          </a:p>
        </p:txBody>
      </p:sp>
    </p:spTree>
    <p:extLst>
      <p:ext uri="{BB962C8B-B14F-4D97-AF65-F5344CB8AC3E}">
        <p14:creationId xmlns:p14="http://schemas.microsoft.com/office/powerpoint/2010/main" val="43974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Corporate governance and accountability (4) </a:t>
            </a:r>
          </a:p>
        </p:txBody>
      </p:sp>
      <p:sp>
        <p:nvSpPr>
          <p:cNvPr id="3" name="Content Placeholder 2"/>
          <p:cNvSpPr>
            <a:spLocks noGrp="1"/>
          </p:cNvSpPr>
          <p:nvPr>
            <p:ph idx="1"/>
          </p:nvPr>
        </p:nvSpPr>
        <p:spPr/>
        <p:txBody>
          <a:bodyPr/>
          <a:lstStyle/>
          <a:p>
            <a:r>
              <a:rPr lang="en-GB" dirty="0"/>
              <a:t>The main difference between NPM and NPG is that NPM is more hierarchical and it is based on contractual relationships, while NPG recognises the significance of interdependent horizontal relationships.</a:t>
            </a:r>
          </a:p>
          <a:p>
            <a:r>
              <a:rPr lang="en-GB" dirty="0"/>
              <a:t>Another difference of these initiatives is related to accounting aims. NPM aims to minimize the cost by managing the outputs and NPG aims to provide a more completed and consolidated accounting framework.</a:t>
            </a:r>
          </a:p>
        </p:txBody>
      </p:sp>
    </p:spTree>
    <p:extLst>
      <p:ext uri="{BB962C8B-B14F-4D97-AF65-F5344CB8AC3E}">
        <p14:creationId xmlns:p14="http://schemas.microsoft.com/office/powerpoint/2010/main" val="246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Corporate governance and accountability (5)</a:t>
            </a:r>
          </a:p>
        </p:txBody>
      </p:sp>
      <p:sp>
        <p:nvSpPr>
          <p:cNvPr id="3" name="Content Placeholder 2"/>
          <p:cNvSpPr>
            <a:spLocks noGrp="1"/>
          </p:cNvSpPr>
          <p:nvPr>
            <p:ph idx="1"/>
          </p:nvPr>
        </p:nvSpPr>
        <p:spPr/>
        <p:txBody>
          <a:bodyPr/>
          <a:lstStyle/>
          <a:p>
            <a:r>
              <a:rPr lang="en-GB" dirty="0"/>
              <a:t>One of the main concepts of public governance is accountability, which examines the provision of services and the impact of policies on the society. </a:t>
            </a:r>
          </a:p>
          <a:p>
            <a:r>
              <a:rPr lang="en-GB" dirty="0"/>
              <a:t>Hodges (2012) identified two forms of accountability:</a:t>
            </a:r>
          </a:p>
          <a:p>
            <a:r>
              <a:rPr lang="en-GB" dirty="0"/>
              <a:t>Vertical and</a:t>
            </a:r>
          </a:p>
          <a:p>
            <a:r>
              <a:rPr lang="en-GB" dirty="0"/>
              <a:t>Horizontal </a:t>
            </a:r>
          </a:p>
        </p:txBody>
      </p:sp>
    </p:spTree>
    <p:extLst>
      <p:ext uri="{BB962C8B-B14F-4D97-AF65-F5344CB8AC3E}">
        <p14:creationId xmlns:p14="http://schemas.microsoft.com/office/powerpoint/2010/main" val="29070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a:t>
            </a:r>
          </a:p>
        </p:txBody>
      </p:sp>
      <p:sp>
        <p:nvSpPr>
          <p:cNvPr id="3" name="Content Placeholder 2"/>
          <p:cNvSpPr>
            <a:spLocks noGrp="1"/>
          </p:cNvSpPr>
          <p:nvPr>
            <p:ph idx="1"/>
          </p:nvPr>
        </p:nvSpPr>
        <p:spPr/>
        <p:txBody>
          <a:bodyPr/>
          <a:lstStyle/>
          <a:p>
            <a:r>
              <a:rPr lang="en-GB" dirty="0"/>
              <a:t>Public sector illustrates the sovereignty of citizens who transfer their power to sovereign governments and the main target is not profit maximisation. </a:t>
            </a:r>
          </a:p>
          <a:p>
            <a:r>
              <a:rPr lang="en-GB" dirty="0"/>
              <a:t>After World War 2, we have the development of the welfare state and the expansion of the public sector. </a:t>
            </a:r>
          </a:p>
          <a:p>
            <a:r>
              <a:rPr lang="en-GB" dirty="0"/>
              <a:t>From the 1980s, the rise of neo-liberalism questioned the role of public sector. </a:t>
            </a:r>
          </a:p>
          <a:p>
            <a:r>
              <a:rPr lang="en-GB" dirty="0"/>
              <a:t>The global crisis of 2008 and the austerity measures put pressure on, and created new challenges for, the public sector. </a:t>
            </a:r>
          </a:p>
        </p:txBody>
      </p:sp>
    </p:spTree>
    <p:extLst>
      <p:ext uri="{BB962C8B-B14F-4D97-AF65-F5344CB8AC3E}">
        <p14:creationId xmlns:p14="http://schemas.microsoft.com/office/powerpoint/2010/main" val="11697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Corporate governance and accountability (6) </a:t>
            </a:r>
          </a:p>
        </p:txBody>
      </p:sp>
      <p:sp>
        <p:nvSpPr>
          <p:cNvPr id="3" name="Content Placeholder 2"/>
          <p:cNvSpPr>
            <a:spLocks noGrp="1"/>
          </p:cNvSpPr>
          <p:nvPr>
            <p:ph idx="1"/>
          </p:nvPr>
        </p:nvSpPr>
        <p:spPr/>
        <p:txBody>
          <a:bodyPr/>
          <a:lstStyle/>
          <a:p>
            <a:r>
              <a:rPr lang="en-GB" dirty="0"/>
              <a:t>Vertical accountability is related to the legal structures of the public sector (how accountability flows from institutions to citizens).</a:t>
            </a:r>
          </a:p>
          <a:p>
            <a:r>
              <a:rPr lang="en-GB" dirty="0"/>
              <a:t>Horizontal accountability refers to the moral and social obligations that organisations have towards the stakeholders (how different organisations perceive accountability).</a:t>
            </a:r>
          </a:p>
          <a:p>
            <a:r>
              <a:rPr lang="en-GB" dirty="0"/>
              <a:t>In most developing countries citizens have low level of confidence in horizontal mechanisms alongside dissatisfaction on the efficiency of vertical forms of accountability because of the implementation of electoral choice and the collective effort of pressure by civil society organisations.</a:t>
            </a:r>
          </a:p>
          <a:p>
            <a:endParaRPr lang="en-GB" dirty="0"/>
          </a:p>
        </p:txBody>
      </p:sp>
    </p:spTree>
    <p:extLst>
      <p:ext uri="{BB962C8B-B14F-4D97-AF65-F5344CB8AC3E}">
        <p14:creationId xmlns:p14="http://schemas.microsoft.com/office/powerpoint/2010/main" val="341566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Corporate governance and accountability (7) </a:t>
            </a:r>
          </a:p>
        </p:txBody>
      </p:sp>
      <p:sp>
        <p:nvSpPr>
          <p:cNvPr id="3" name="Content Placeholder 2"/>
          <p:cNvSpPr>
            <a:spLocks noGrp="1"/>
          </p:cNvSpPr>
          <p:nvPr>
            <p:ph idx="1"/>
          </p:nvPr>
        </p:nvSpPr>
        <p:spPr/>
        <p:txBody>
          <a:bodyPr/>
          <a:lstStyle/>
          <a:p>
            <a:r>
              <a:rPr lang="en-GB" dirty="0"/>
              <a:t>Accountability is related to the demand for good performance, to answerability and transparency, and there can be various forms of accountability mechanisms such as disclosure statements, annual reports, requirement for internal or external audit and the right of public to information.</a:t>
            </a:r>
          </a:p>
          <a:p>
            <a:r>
              <a:rPr lang="en-GB" dirty="0"/>
              <a:t>Typically, accountability flows towards the higher echelons of hierarchy and is concerned with the delegation of power from principals to the agents and with the ways in which the relationship between them will be defined.</a:t>
            </a:r>
          </a:p>
        </p:txBody>
      </p:sp>
    </p:spTree>
    <p:extLst>
      <p:ext uri="{BB962C8B-B14F-4D97-AF65-F5344CB8AC3E}">
        <p14:creationId xmlns:p14="http://schemas.microsoft.com/office/powerpoint/2010/main" val="344827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Corporate governance and accountability (8) </a:t>
            </a:r>
          </a:p>
        </p:txBody>
      </p:sp>
      <p:sp>
        <p:nvSpPr>
          <p:cNvPr id="3" name="Content Placeholder 2"/>
          <p:cNvSpPr>
            <a:spLocks noGrp="1"/>
          </p:cNvSpPr>
          <p:nvPr>
            <p:ph idx="1"/>
          </p:nvPr>
        </p:nvSpPr>
        <p:spPr/>
        <p:txBody>
          <a:bodyPr/>
          <a:lstStyle/>
          <a:p>
            <a:r>
              <a:rPr lang="en-GB" dirty="0"/>
              <a:t>Within public sector, it is not clear who is the principal and the agent, because of the existence of citizens, politicians and managers.</a:t>
            </a:r>
          </a:p>
          <a:p>
            <a:r>
              <a:rPr lang="en-GB" dirty="0"/>
              <a:t>Thus accountability is split between political and managerial accountability. </a:t>
            </a:r>
          </a:p>
          <a:p>
            <a:r>
              <a:rPr lang="en-GB" dirty="0"/>
              <a:t>In political, citizens are the principals and politicians are the agents. </a:t>
            </a:r>
          </a:p>
          <a:p>
            <a:r>
              <a:rPr lang="en-GB" dirty="0"/>
              <a:t>In managerial, politicians are the principals and the managers of organisations are the agents. </a:t>
            </a:r>
          </a:p>
        </p:txBody>
      </p:sp>
    </p:spTree>
    <p:extLst>
      <p:ext uri="{BB962C8B-B14F-4D97-AF65-F5344CB8AC3E}">
        <p14:creationId xmlns:p14="http://schemas.microsoft.com/office/powerpoint/2010/main" val="18384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Corporate governance and accountability (9) </a:t>
            </a:r>
          </a:p>
        </p:txBody>
      </p:sp>
      <p:sp>
        <p:nvSpPr>
          <p:cNvPr id="3" name="Content Placeholder 2"/>
          <p:cNvSpPr>
            <a:spLocks noGrp="1"/>
          </p:cNvSpPr>
          <p:nvPr>
            <p:ph idx="1"/>
          </p:nvPr>
        </p:nvSpPr>
        <p:spPr/>
        <p:txBody>
          <a:bodyPr/>
          <a:lstStyle/>
          <a:p>
            <a:r>
              <a:rPr lang="en-GB" dirty="0"/>
              <a:t>Political accountability includes the ways in which politicians make themselves accountable to the citizens, in order for the citizens to see whether they have fulfilled their promises.</a:t>
            </a:r>
          </a:p>
          <a:p>
            <a:r>
              <a:rPr lang="en-GB" dirty="0"/>
              <a:t>Managerial accountability is related to the ways in which managers are accountable to the politicians.</a:t>
            </a:r>
          </a:p>
          <a:p>
            <a:r>
              <a:rPr lang="en-GB" dirty="0"/>
              <a:t>This complexity in public accountability illustrates a potential conflict between these two types of accountability as, politicians might try to manipulate managers in a way that could help them exploit a situation of political purposes.</a:t>
            </a:r>
          </a:p>
        </p:txBody>
      </p:sp>
    </p:spTree>
    <p:extLst>
      <p:ext uri="{BB962C8B-B14F-4D97-AF65-F5344CB8AC3E}">
        <p14:creationId xmlns:p14="http://schemas.microsoft.com/office/powerpoint/2010/main" val="394615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Corporate governance and accountability (10)</a:t>
            </a:r>
          </a:p>
        </p:txBody>
      </p:sp>
      <p:sp>
        <p:nvSpPr>
          <p:cNvPr id="3" name="Content Placeholder 2"/>
          <p:cNvSpPr>
            <a:spLocks noGrp="1"/>
          </p:cNvSpPr>
          <p:nvPr>
            <p:ph idx="1"/>
          </p:nvPr>
        </p:nvSpPr>
        <p:spPr/>
        <p:txBody>
          <a:bodyPr/>
          <a:lstStyle/>
          <a:p>
            <a:r>
              <a:rPr lang="en-GB" dirty="0"/>
              <a:t>In private sector, investors are the main users of financial information. In public sector the users of financial information can be a huge group of heterogeneous stakeholders such as investors, shareholders, lenders, creditors, employees, consumers of services, interest groups, auditors, governments, media and voters.</a:t>
            </a:r>
          </a:p>
          <a:p>
            <a:r>
              <a:rPr lang="en-GB" dirty="0"/>
              <a:t>It is evident that each group has different interests and it will focus on different elements of accountability and, thus, the role of public accountability is very complex challenge.</a:t>
            </a:r>
          </a:p>
        </p:txBody>
      </p:sp>
    </p:spTree>
    <p:extLst>
      <p:ext uri="{BB962C8B-B14F-4D97-AF65-F5344CB8AC3E}">
        <p14:creationId xmlns:p14="http://schemas.microsoft.com/office/powerpoint/2010/main" val="173529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Corporate governance and accountability (11)</a:t>
            </a:r>
          </a:p>
        </p:txBody>
      </p:sp>
      <p:sp>
        <p:nvSpPr>
          <p:cNvPr id="3" name="Content Placeholder 2"/>
          <p:cNvSpPr>
            <a:spLocks noGrp="1"/>
          </p:cNvSpPr>
          <p:nvPr>
            <p:ph idx="1"/>
          </p:nvPr>
        </p:nvSpPr>
        <p:spPr/>
        <p:txBody>
          <a:bodyPr/>
          <a:lstStyle/>
          <a:p>
            <a:r>
              <a:rPr lang="en-GB" dirty="0"/>
              <a:t>Concluding, public governance can increase transparency and accountability, and improve democratic legitimacy and performance simultaneously. </a:t>
            </a:r>
          </a:p>
          <a:p>
            <a:r>
              <a:rPr lang="en-GB" dirty="0"/>
              <a:t>Additionally, governance must ensure that all citizens will have the same rights over the use of resources and contribute to the enhancement of social equality. </a:t>
            </a:r>
          </a:p>
          <a:p>
            <a:r>
              <a:rPr lang="en-GB" dirty="0"/>
              <a:t>On the other hand, regardless of the framework of governance, those who govern must be accountable for their actions and accountability is a core value for democratic governance. </a:t>
            </a:r>
          </a:p>
        </p:txBody>
      </p:sp>
    </p:spTree>
    <p:extLst>
      <p:ext uri="{BB962C8B-B14F-4D97-AF65-F5344CB8AC3E}">
        <p14:creationId xmlns:p14="http://schemas.microsoft.com/office/powerpoint/2010/main" val="110358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role of local governments </a:t>
            </a:r>
          </a:p>
        </p:txBody>
      </p:sp>
      <p:sp>
        <p:nvSpPr>
          <p:cNvPr id="3" name="Content Placeholder 2"/>
          <p:cNvSpPr>
            <a:spLocks noGrp="1"/>
          </p:cNvSpPr>
          <p:nvPr>
            <p:ph idx="1"/>
          </p:nvPr>
        </p:nvSpPr>
        <p:spPr/>
        <p:txBody>
          <a:bodyPr>
            <a:normAutofit lnSpcReduction="10000"/>
          </a:bodyPr>
          <a:lstStyle/>
          <a:p>
            <a:r>
              <a:rPr lang="en-GB" dirty="0"/>
              <a:t>Governments have put increasing attention to local governments for the success of public sector. </a:t>
            </a:r>
          </a:p>
          <a:p>
            <a:r>
              <a:rPr lang="en-GB" dirty="0"/>
              <a:t>Local governments can have an impact on the daily life of citizens and thus, they need comprehensive information in order to enhance transparency and accountability. </a:t>
            </a:r>
          </a:p>
          <a:p>
            <a:r>
              <a:rPr lang="en-GB" dirty="0"/>
              <a:t>In other words, local governments can create fertile ground for the use of accounting within a micro-management context which can improve the performance of public sector in a long run </a:t>
            </a:r>
          </a:p>
          <a:p>
            <a:r>
              <a:rPr lang="en-GB" dirty="0"/>
              <a:t>However, there might also be a conflict of interests with the central government. </a:t>
            </a:r>
          </a:p>
        </p:txBody>
      </p:sp>
    </p:spTree>
    <p:extLst>
      <p:ext uri="{BB962C8B-B14F-4D97-AF65-F5344CB8AC3E}">
        <p14:creationId xmlns:p14="http://schemas.microsoft.com/office/powerpoint/2010/main" val="6343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a:t>
            </a:r>
          </a:p>
        </p:txBody>
      </p:sp>
      <p:sp>
        <p:nvSpPr>
          <p:cNvPr id="3" name="Content Placeholder 2"/>
          <p:cNvSpPr>
            <a:spLocks noGrp="1"/>
          </p:cNvSpPr>
          <p:nvPr>
            <p:ph idx="1"/>
          </p:nvPr>
        </p:nvSpPr>
        <p:spPr/>
        <p:txBody>
          <a:bodyPr/>
          <a:lstStyle/>
          <a:p>
            <a:r>
              <a:rPr lang="en-GB" dirty="0"/>
              <a:t>The evolution of public sector accounting must be examined in line with the evolution of public sector and with the influence that it had from the wider environment in which it has operated.</a:t>
            </a:r>
          </a:p>
          <a:p>
            <a:r>
              <a:rPr lang="en-GB" dirty="0"/>
              <a:t>The main initiatives of public policy were NPM, Citizen’s Charters and NPG. </a:t>
            </a:r>
          </a:p>
          <a:p>
            <a:r>
              <a:rPr lang="en-GB" dirty="0"/>
              <a:t>The crisis of 2008 was a turning point because of neo-liberalism which imposed privatisations and public sector declining. </a:t>
            </a:r>
          </a:p>
        </p:txBody>
      </p:sp>
    </p:spTree>
    <p:extLst>
      <p:ext uri="{BB962C8B-B14F-4D97-AF65-F5344CB8AC3E}">
        <p14:creationId xmlns:p14="http://schemas.microsoft.com/office/powerpoint/2010/main" val="58707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(2) </a:t>
            </a:r>
          </a:p>
        </p:txBody>
      </p:sp>
      <p:sp>
        <p:nvSpPr>
          <p:cNvPr id="3" name="Content Placeholder 2"/>
          <p:cNvSpPr>
            <a:spLocks noGrp="1"/>
          </p:cNvSpPr>
          <p:nvPr>
            <p:ph idx="1"/>
          </p:nvPr>
        </p:nvSpPr>
        <p:spPr/>
        <p:txBody>
          <a:bodyPr/>
          <a:lstStyle/>
          <a:p>
            <a:r>
              <a:rPr lang="en-GB" dirty="0"/>
              <a:t>In this context, the role of accounting has been even more important as it can provide information which will ensure the democratic use of funds, and it will create a context of governance and accountability which will not only improve efficiency but also transparency and democratic participation.</a:t>
            </a:r>
          </a:p>
          <a:p>
            <a:r>
              <a:rPr lang="en-GB" dirty="0"/>
              <a:t>Accounting must be in a comprehensive and understandable language in order to constitute a weapon to the hands of the citizens. </a:t>
            </a:r>
          </a:p>
          <a:p>
            <a:r>
              <a:rPr lang="en-GB" dirty="0"/>
              <a:t>Concluding, it is evident that every technical aspect of accounting must be examined in the general social level. </a:t>
            </a:r>
          </a:p>
        </p:txBody>
      </p:sp>
    </p:spTree>
    <p:extLst>
      <p:ext uri="{BB962C8B-B14F-4D97-AF65-F5344CB8AC3E}">
        <p14:creationId xmlns:p14="http://schemas.microsoft.com/office/powerpoint/2010/main" val="296276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nature of public sector accounting</a:t>
            </a:r>
          </a:p>
        </p:txBody>
      </p:sp>
      <p:sp>
        <p:nvSpPr>
          <p:cNvPr id="3" name="Content Placeholder 2"/>
          <p:cNvSpPr>
            <a:spLocks noGrp="1"/>
          </p:cNvSpPr>
          <p:nvPr>
            <p:ph idx="1"/>
          </p:nvPr>
        </p:nvSpPr>
        <p:spPr/>
        <p:txBody>
          <a:bodyPr/>
          <a:lstStyle/>
          <a:p>
            <a:r>
              <a:rPr lang="en-GB" dirty="0"/>
              <a:t>Traditional techniques of accounting are essential but they are not sufficient. </a:t>
            </a:r>
          </a:p>
          <a:p>
            <a:r>
              <a:rPr lang="en-GB" dirty="0"/>
              <a:t>Accounting is more important to investors than for voters. </a:t>
            </a:r>
          </a:p>
          <a:p>
            <a:r>
              <a:rPr lang="en-GB" dirty="0"/>
              <a:t>Accounting cannot operate in isolation from the wider social, political and economic environment. </a:t>
            </a:r>
          </a:p>
          <a:p>
            <a:r>
              <a:rPr lang="en-GB" dirty="0"/>
              <a:t>Public sector accounting should not focus only on technical aspects but on the wider context in which public sector operates. </a:t>
            </a:r>
          </a:p>
        </p:txBody>
      </p:sp>
    </p:spTree>
    <p:extLst>
      <p:ext uri="{BB962C8B-B14F-4D97-AF65-F5344CB8AC3E}">
        <p14:creationId xmlns:p14="http://schemas.microsoft.com/office/powerpoint/2010/main" val="418280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nature of public sector accounting (2)</a:t>
            </a:r>
          </a:p>
        </p:txBody>
      </p:sp>
      <p:sp>
        <p:nvSpPr>
          <p:cNvPr id="3" name="Content Placeholder 2"/>
          <p:cNvSpPr>
            <a:spLocks noGrp="1"/>
          </p:cNvSpPr>
          <p:nvPr>
            <p:ph idx="1"/>
          </p:nvPr>
        </p:nvSpPr>
        <p:spPr/>
        <p:txBody>
          <a:bodyPr/>
          <a:lstStyle/>
          <a:p>
            <a:r>
              <a:rPr lang="en-GB" dirty="0"/>
              <a:t>Three main pillars of public sector accounting </a:t>
            </a:r>
          </a:p>
          <a:p>
            <a:pPr lvl="1"/>
            <a:r>
              <a:rPr lang="en-GB" dirty="0"/>
              <a:t>External reporting and accountability </a:t>
            </a:r>
          </a:p>
          <a:p>
            <a:pPr lvl="1"/>
            <a:r>
              <a:rPr lang="en-GB" dirty="0"/>
              <a:t>Financial planning and control </a:t>
            </a:r>
          </a:p>
          <a:p>
            <a:pPr lvl="1"/>
            <a:r>
              <a:rPr lang="en-GB" dirty="0"/>
              <a:t>Value for money and performance review </a:t>
            </a:r>
          </a:p>
        </p:txBody>
      </p:sp>
    </p:spTree>
    <p:extLst>
      <p:ext uri="{BB962C8B-B14F-4D97-AF65-F5344CB8AC3E}">
        <p14:creationId xmlns:p14="http://schemas.microsoft.com/office/powerpoint/2010/main" val="265392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 sector crisis </a:t>
            </a:r>
          </a:p>
        </p:txBody>
      </p:sp>
      <p:sp>
        <p:nvSpPr>
          <p:cNvPr id="3" name="Content Placeholder 2"/>
          <p:cNvSpPr>
            <a:spLocks noGrp="1"/>
          </p:cNvSpPr>
          <p:nvPr>
            <p:ph idx="1"/>
          </p:nvPr>
        </p:nvSpPr>
        <p:spPr/>
        <p:txBody>
          <a:bodyPr/>
          <a:lstStyle/>
          <a:p>
            <a:r>
              <a:rPr lang="en-GB" dirty="0"/>
              <a:t>Austerity measures. </a:t>
            </a:r>
          </a:p>
          <a:p>
            <a:r>
              <a:rPr lang="en-GB" dirty="0"/>
              <a:t>Calls for decrease of social expenses. </a:t>
            </a:r>
          </a:p>
          <a:p>
            <a:r>
              <a:rPr lang="en-GB" dirty="0"/>
              <a:t>Domination of neo-liberal agenda.</a:t>
            </a:r>
          </a:p>
          <a:p>
            <a:r>
              <a:rPr lang="en-GB" dirty="0"/>
              <a:t>Need for public sector restructuring. </a:t>
            </a:r>
          </a:p>
        </p:txBody>
      </p:sp>
    </p:spTree>
    <p:extLst>
      <p:ext uri="{BB962C8B-B14F-4D97-AF65-F5344CB8AC3E}">
        <p14:creationId xmlns:p14="http://schemas.microsoft.com/office/powerpoint/2010/main" val="16161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is responsible for the crisis?</a:t>
            </a:r>
          </a:p>
        </p:txBody>
      </p:sp>
      <p:sp>
        <p:nvSpPr>
          <p:cNvPr id="3" name="Content Placeholder 2"/>
          <p:cNvSpPr>
            <a:spLocks noGrp="1"/>
          </p:cNvSpPr>
          <p:nvPr>
            <p:ph idx="1"/>
          </p:nvPr>
        </p:nvSpPr>
        <p:spPr/>
        <p:txBody>
          <a:bodyPr/>
          <a:lstStyle/>
          <a:p>
            <a:r>
              <a:rPr lang="en-GB" dirty="0"/>
              <a:t>Corporations?</a:t>
            </a:r>
          </a:p>
          <a:p>
            <a:r>
              <a:rPr lang="en-GB" dirty="0"/>
              <a:t>Austerity?</a:t>
            </a:r>
          </a:p>
          <a:p>
            <a:r>
              <a:rPr lang="en-GB" dirty="0"/>
              <a:t>Politicians? </a:t>
            </a:r>
          </a:p>
          <a:p>
            <a:r>
              <a:rPr lang="en-GB" dirty="0"/>
              <a:t>Citizens?</a:t>
            </a:r>
          </a:p>
        </p:txBody>
      </p:sp>
    </p:spTree>
    <p:extLst>
      <p:ext uri="{BB962C8B-B14F-4D97-AF65-F5344CB8AC3E}">
        <p14:creationId xmlns:p14="http://schemas.microsoft.com/office/powerpoint/2010/main" val="383463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is responsible for the crisis? Corporations?</a:t>
            </a:r>
          </a:p>
        </p:txBody>
      </p:sp>
      <p:sp>
        <p:nvSpPr>
          <p:cNvPr id="3" name="Content Placeholder 2"/>
          <p:cNvSpPr>
            <a:spLocks noGrp="1"/>
          </p:cNvSpPr>
          <p:nvPr>
            <p:ph idx="1"/>
          </p:nvPr>
        </p:nvSpPr>
        <p:spPr/>
        <p:txBody>
          <a:bodyPr/>
          <a:lstStyle/>
          <a:p>
            <a:r>
              <a:rPr lang="en-GB" dirty="0"/>
              <a:t>A lot of blame placed on the banking sector. </a:t>
            </a:r>
          </a:p>
          <a:p>
            <a:r>
              <a:rPr lang="en-GB" dirty="0"/>
              <a:t>The recession burdened the banks, toxic assets emerged as a result of creative accounting. </a:t>
            </a:r>
          </a:p>
          <a:p>
            <a:r>
              <a:rPr lang="en-GB" dirty="0"/>
              <a:t>Governments undertook initiatives for bank rescue (recapitalizations, government guarantees and quantitative easing).</a:t>
            </a:r>
          </a:p>
          <a:p>
            <a:r>
              <a:rPr lang="en-GB" dirty="0"/>
              <a:t>For this reason, governments decreased public spending in favour of the banks. </a:t>
            </a:r>
          </a:p>
        </p:txBody>
      </p:sp>
    </p:spTree>
    <p:extLst>
      <p:ext uri="{BB962C8B-B14F-4D97-AF65-F5344CB8AC3E}">
        <p14:creationId xmlns:p14="http://schemas.microsoft.com/office/powerpoint/2010/main" val="145671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is responsible for the crisis? </a:t>
            </a:r>
            <a:br>
              <a:rPr lang="en-GB" dirty="0"/>
            </a:br>
            <a:r>
              <a:rPr lang="en-GB" dirty="0"/>
              <a:t>Austerity? </a:t>
            </a:r>
          </a:p>
        </p:txBody>
      </p:sp>
      <p:sp>
        <p:nvSpPr>
          <p:cNvPr id="3" name="Content Placeholder 2"/>
          <p:cNvSpPr>
            <a:spLocks noGrp="1"/>
          </p:cNvSpPr>
          <p:nvPr>
            <p:ph idx="1"/>
          </p:nvPr>
        </p:nvSpPr>
        <p:spPr/>
        <p:txBody>
          <a:bodyPr/>
          <a:lstStyle/>
          <a:p>
            <a:r>
              <a:rPr lang="en-GB" dirty="0"/>
              <a:t>Austerity aimed to reduce public debts and deficits. </a:t>
            </a:r>
          </a:p>
          <a:p>
            <a:r>
              <a:rPr lang="en-GB" dirty="0"/>
              <a:t>The actual results of austerity are controversial. </a:t>
            </a:r>
          </a:p>
          <a:p>
            <a:r>
              <a:rPr lang="en-GB" dirty="0"/>
              <a:t>Public spending is decreased but austerity’s effect over the long-term performance of a country is in question.</a:t>
            </a:r>
          </a:p>
          <a:p>
            <a:r>
              <a:rPr lang="en-GB" dirty="0"/>
              <a:t>There was an excessive focus on reducing cost which ignored the quality of the provided services.  </a:t>
            </a:r>
          </a:p>
        </p:txBody>
      </p:sp>
    </p:spTree>
    <p:extLst>
      <p:ext uri="{BB962C8B-B14F-4D97-AF65-F5344CB8AC3E}">
        <p14:creationId xmlns:p14="http://schemas.microsoft.com/office/powerpoint/2010/main" val="169629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301D382-32B0-43EE-932C-28906AF37617}">
  <ds:schemaRefs>
    <ds:schemaRef ds:uri="http://schemas.microsoft.com/office/infopath/2007/PartnerControls"/>
    <ds:schemaRef ds:uri="http://purl.org/dc/terms/"/>
    <ds:schemaRef ds:uri="http://schemas.microsoft.com/office/2006/documentManagement/types"/>
    <ds:schemaRef ds:uri="http://schemas.microsoft.com/office/2006/metadata/properties"/>
    <ds:schemaRef ds:uri="http://purl.org/dc/elements/1.1/"/>
    <ds:schemaRef ds:uri="4873beb7-5857-4685-be1f-d57550cc96cc"/>
    <ds:schemaRef ds:uri="http://www.w3.org/XML/1998/namespace"/>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559</TotalTime>
  <Words>2519</Words>
  <Application>Microsoft Office PowerPoint</Application>
  <PresentationFormat>Custom</PresentationFormat>
  <Paragraphs>172</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Century Gothic</vt:lpstr>
      <vt:lpstr>Books 16x9</vt:lpstr>
      <vt:lpstr>Chapter 8: Social Accounting and Public-Sector Organisations</vt:lpstr>
      <vt:lpstr>Chapter Structure</vt:lpstr>
      <vt:lpstr>Introduction </vt:lpstr>
      <vt:lpstr>The nature of public sector accounting</vt:lpstr>
      <vt:lpstr>The nature of public sector accounting (2)</vt:lpstr>
      <vt:lpstr>Public sector crisis </vt:lpstr>
      <vt:lpstr>Who is responsible for the crisis?</vt:lpstr>
      <vt:lpstr>Who is responsible for the crisis? Corporations?</vt:lpstr>
      <vt:lpstr>Who is responsible for the crisis?  Austerity? </vt:lpstr>
      <vt:lpstr>Who is responsible for the crisis? Politicians?</vt:lpstr>
      <vt:lpstr>Who is responsible for the crisis? Citizens?</vt:lpstr>
      <vt:lpstr>Public Policy </vt:lpstr>
      <vt:lpstr>Public policy (initiatives)</vt:lpstr>
      <vt:lpstr>Public policy (initiatives) </vt:lpstr>
      <vt:lpstr>Pressures to address </vt:lpstr>
      <vt:lpstr>Pressures to address (neo-liberalism) </vt:lpstr>
      <vt:lpstr>Pressures to address (neo-liberalism, 2)</vt:lpstr>
      <vt:lpstr>Pressures to address (neo-liberalism, 3)</vt:lpstr>
      <vt:lpstr>Pressures to address (neo-liberalism, 4)</vt:lpstr>
      <vt:lpstr>Pressures to address (declining public sectors and increased privatisation)</vt:lpstr>
      <vt:lpstr>Pressures to address (declining public sectors and increased privatisation, 2)</vt:lpstr>
      <vt:lpstr>Pressures to address (declining public sectors and increased privatisation, 3)</vt:lpstr>
      <vt:lpstr>Public Private Partnership </vt:lpstr>
      <vt:lpstr>Public Private Partnership(2)</vt:lpstr>
      <vt:lpstr>Corporate governance and accountability </vt:lpstr>
      <vt:lpstr>Corporate governance and accountability(2)</vt:lpstr>
      <vt:lpstr>Corporate governance and accountability (3)</vt:lpstr>
      <vt:lpstr>Corporate governance and accountability (4) </vt:lpstr>
      <vt:lpstr>Corporate governance and accountability (5)</vt:lpstr>
      <vt:lpstr>Corporate governance and accountability (6) </vt:lpstr>
      <vt:lpstr>Corporate governance and accountability (7) </vt:lpstr>
      <vt:lpstr>Corporate governance and accountability (8) </vt:lpstr>
      <vt:lpstr>Corporate governance and accountability (9) </vt:lpstr>
      <vt:lpstr>Corporate governance and accountability (10)</vt:lpstr>
      <vt:lpstr>Corporate governance and accountability (11)</vt:lpstr>
      <vt:lpstr>The role of local governments </vt:lpstr>
      <vt:lpstr>Summary </vt:lpstr>
      <vt:lpstr>Summary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Paterson, Audrey</dc:creator>
  <cp:lastModifiedBy>William Jackson</cp:lastModifiedBy>
  <cp:revision>57</cp:revision>
  <dcterms:created xsi:type="dcterms:W3CDTF">2017-07-13T20:00:40Z</dcterms:created>
  <dcterms:modified xsi:type="dcterms:W3CDTF">2017-10-23T14:58:04Z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